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65938" cy="999807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0" autoAdjust="0"/>
    <p:restoredTop sz="94660"/>
  </p:normalViewPr>
  <p:slideViewPr>
    <p:cSldViewPr snapToGrid="0">
      <p:cViewPr varScale="1">
        <p:scale>
          <a:sx n="38" d="100"/>
          <a:sy n="38" d="100"/>
        </p:scale>
        <p:origin x="6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57E434-21B6-406A-9D3F-EF175BE0B0E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E7E2AA1-2FB9-4AFC-B16B-1EC54F254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24B3625-2F81-4A12-AA39-9B42AF4D5727}"/>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2FA271BF-91BD-467E-B32F-3C80ABECC84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B8CD68-FA68-4D04-9F34-A8C3C45C9A9D}"/>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86320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EC6CDB-513F-4C1A-A854-01EA51F574E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36BE3E7-AAB7-4B3A-93EF-606E11C46F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E1837E3-504D-4DD5-898C-DA4A4408864D}"/>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4B222AE6-4579-4EF3-9DE6-6356D2E4C32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8BCF3DD-DE2F-41C4-A45F-01DD9DBD7F50}"/>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36075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4AE9F69-23D4-47D2-A933-EA076440047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839BEED-CB7A-4E32-A2F3-6C1F5EA03E4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1507684-8C73-4A58-A368-101E5F30A904}"/>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C14A9EDF-78A2-4B1D-86C1-FD22A793C1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0528CB-5F00-4FF3-9C96-1B717817608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31789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E527D0-AA8C-433D-ADF7-B07D6112128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83C20FB-1487-4CC6-A802-DB55BF17F41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88EBADF-4CE8-467F-8F99-B671D65E138F}"/>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878B4CE7-5C98-4214-8014-27B41103C4B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F76810C-AC99-4274-BC29-B3630A81B52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23671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E702E6-FDF3-4A61-BDDC-4464C0A1F80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9857F54-33BD-4BB4-A1E0-F10866ADA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A74BBCB-A140-4181-902A-AE1AF3AF60D0}"/>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F19648E8-4E80-49BC-9BBC-2DC27EA0C3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6A84CD-DB36-4295-81E5-2F04C85237EC}"/>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42051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592FFB-3AE4-459F-963B-C82DAA8A683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6CEBC4D-C22C-41B1-8839-197B55AC3FA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8DE2945-4BDE-490C-8CC3-C5EE8632144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A1636BA-5066-4898-8A23-9143BC8E73E1}"/>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6" name="Platshållare för sidfot 5">
            <a:extLst>
              <a:ext uri="{FF2B5EF4-FFF2-40B4-BE49-F238E27FC236}">
                <a16:creationId xmlns:a16="http://schemas.microsoft.com/office/drawing/2014/main" id="{EC582D58-C60E-4080-A188-778ECFC07B6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6F98776-F336-4DB1-8FA9-29C92C31BF11}"/>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60031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EED6B2-B2EC-4FAE-B90E-B6D5F7B2733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3368A7F-4069-4D70-AC24-35150FB545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88B73C-4AE1-4AC9-B57A-6B61393AEE0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1CFA6E0-7FA9-4658-BF3E-18E80B0D61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1DED574-D654-499E-AAA7-7BBFF69BEB5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CA1526E-C4EA-4033-9AF8-0876775A5E2E}"/>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8" name="Platshållare för sidfot 7">
            <a:extLst>
              <a:ext uri="{FF2B5EF4-FFF2-40B4-BE49-F238E27FC236}">
                <a16:creationId xmlns:a16="http://schemas.microsoft.com/office/drawing/2014/main" id="{F71A2D32-3E7B-4C6F-BD38-9E6E39B655B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6B17735-BD38-4C14-93A4-917938762BC8}"/>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68405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9E5F4B-B549-47A1-889A-496AE726170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FA52560-C7E1-4E3F-9658-1C92D6605F7C}"/>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4" name="Platshållare för sidfot 3">
            <a:extLst>
              <a:ext uri="{FF2B5EF4-FFF2-40B4-BE49-F238E27FC236}">
                <a16:creationId xmlns:a16="http://schemas.microsoft.com/office/drawing/2014/main" id="{C1C83466-D905-4347-BDB9-FC7FDA7BFE6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F6C7A93-96CE-4C45-AF28-9F7E6935954B}"/>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65941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A8D1F30-B3ED-4CC4-8A16-5F6D2DDBD6CA}"/>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3" name="Platshållare för sidfot 2">
            <a:extLst>
              <a:ext uri="{FF2B5EF4-FFF2-40B4-BE49-F238E27FC236}">
                <a16:creationId xmlns:a16="http://schemas.microsoft.com/office/drawing/2014/main" id="{AAC60092-2E30-4825-BADC-4689D716B5D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2832D708-C758-4BB6-BF0B-7884AC903AB2}"/>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390748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2FD526-51CA-4651-A97D-A29EAF0B13A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64678DE-383D-429E-84DA-C0A266094B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BC7F12D-1F51-42D6-93D7-C0A593995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464636B-B6B5-423D-A0EA-BEF61D12F6FD}"/>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6" name="Platshållare för sidfot 5">
            <a:extLst>
              <a:ext uri="{FF2B5EF4-FFF2-40B4-BE49-F238E27FC236}">
                <a16:creationId xmlns:a16="http://schemas.microsoft.com/office/drawing/2014/main" id="{3C632E2A-5479-4794-9A0D-B1C2A1A6DC9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84D1F0C-933C-4D2A-B73B-E981E62CB84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599311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27ADC-FE28-4352-A888-691A598894B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D700903-60C8-4AA2-87A6-5D8EC775A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E8F27D3-EC1E-48B3-BFFA-700B95828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A3DCCAB-962D-46CD-B665-A01DF0465725}"/>
              </a:ext>
            </a:extLst>
          </p:cNvPr>
          <p:cNvSpPr>
            <a:spLocks noGrp="1"/>
          </p:cNvSpPr>
          <p:nvPr>
            <p:ph type="dt" sz="half" idx="10"/>
          </p:nvPr>
        </p:nvSpPr>
        <p:spPr/>
        <p:txBody>
          <a:bodyPr/>
          <a:lstStyle/>
          <a:p>
            <a:fld id="{509AC7A5-6B7B-4C2F-ABE8-7A0FEEECCEA2}" type="datetimeFigureOut">
              <a:rPr lang="sv-SE" smtClean="0"/>
              <a:t>2020-02-25</a:t>
            </a:fld>
            <a:endParaRPr lang="sv-SE"/>
          </a:p>
        </p:txBody>
      </p:sp>
      <p:sp>
        <p:nvSpPr>
          <p:cNvPr id="6" name="Platshållare för sidfot 5">
            <a:extLst>
              <a:ext uri="{FF2B5EF4-FFF2-40B4-BE49-F238E27FC236}">
                <a16:creationId xmlns:a16="http://schemas.microsoft.com/office/drawing/2014/main" id="{9E008C7C-7239-48FC-9E2C-C0F959420E8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02A18FA-69A2-4B1A-B867-D54FAA9A2872}"/>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97080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D6B0002-31B1-4D09-8974-823396CBFC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4C10008-4EB3-4C62-84AA-DDFC75DE6C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F2B8A74-78A0-4BAB-841A-ADC2A1BC59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AC7A5-6B7B-4C2F-ABE8-7A0FEEECCEA2}" type="datetimeFigureOut">
              <a:rPr lang="sv-SE" smtClean="0"/>
              <a:t>2020-02-25</a:t>
            </a:fld>
            <a:endParaRPr lang="sv-SE"/>
          </a:p>
        </p:txBody>
      </p:sp>
      <p:sp>
        <p:nvSpPr>
          <p:cNvPr id="5" name="Platshållare för sidfot 4">
            <a:extLst>
              <a:ext uri="{FF2B5EF4-FFF2-40B4-BE49-F238E27FC236}">
                <a16:creationId xmlns:a16="http://schemas.microsoft.com/office/drawing/2014/main" id="{ABBDF144-24BA-437F-A748-26D20A9783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8756DADC-ABF4-44BA-8500-582CEBE3E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F6710-4D40-41FD-A484-F2EEE6234EF1}" type="slidenum">
              <a:rPr lang="sv-SE" smtClean="0"/>
              <a:t>‹#›</a:t>
            </a:fld>
            <a:endParaRPr lang="sv-SE"/>
          </a:p>
        </p:txBody>
      </p:sp>
    </p:spTree>
    <p:extLst>
      <p:ext uri="{BB962C8B-B14F-4D97-AF65-F5344CB8AC3E}">
        <p14:creationId xmlns:p14="http://schemas.microsoft.com/office/powerpoint/2010/main" val="1474062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hemis@teli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B531CA-EA06-44F5-BD80-4530CA2DEF5B}"/>
              </a:ext>
            </a:extLst>
          </p:cNvPr>
          <p:cNvSpPr>
            <a:spLocks noGrp="1"/>
          </p:cNvSpPr>
          <p:nvPr>
            <p:ph type="title"/>
          </p:nvPr>
        </p:nvSpPr>
        <p:spPr>
          <a:xfrm>
            <a:off x="4965430" y="629268"/>
            <a:ext cx="6586491" cy="1286160"/>
          </a:xfrm>
        </p:spPr>
        <p:txBody>
          <a:bodyPr vert="horz" lIns="91440" tIns="45720" rIns="91440" bIns="45720" rtlCol="0" anchor="b">
            <a:normAutofit/>
          </a:bodyPr>
          <a:lstStyle/>
          <a:p>
            <a:pPr algn="ctr"/>
            <a:r>
              <a:rPr lang="en-US" sz="3400" dirty="0" err="1"/>
              <a:t>Allt</a:t>
            </a:r>
            <a:r>
              <a:rPr lang="en-US" sz="3400" dirty="0"/>
              <a:t> </a:t>
            </a:r>
            <a:r>
              <a:rPr lang="en-US" sz="3400" dirty="0" err="1"/>
              <a:t>är</a:t>
            </a:r>
            <a:r>
              <a:rPr lang="en-US" sz="3400" dirty="0"/>
              <a:t> </a:t>
            </a:r>
            <a:r>
              <a:rPr lang="en-US" sz="3400" dirty="0" err="1"/>
              <a:t>omöjligt</a:t>
            </a:r>
            <a:r>
              <a:rPr lang="en-US" sz="3400" dirty="0"/>
              <a:t>. </a:t>
            </a:r>
            <a:r>
              <a:rPr lang="en-US" sz="3400" dirty="0" err="1"/>
              <a:t>Och</a:t>
            </a:r>
            <a:r>
              <a:rPr lang="en-US" sz="3400" dirty="0"/>
              <a:t> vi ger </a:t>
            </a:r>
            <a:r>
              <a:rPr lang="en-US" sz="3400" dirty="0" err="1"/>
              <a:t>oss</a:t>
            </a:r>
            <a:r>
              <a:rPr lang="en-US" sz="3400" dirty="0"/>
              <a:t> </a:t>
            </a:r>
            <a:r>
              <a:rPr lang="en-US" sz="3400" dirty="0" err="1"/>
              <a:t>inte</a:t>
            </a:r>
            <a:r>
              <a:rPr lang="en-US" sz="3400" dirty="0"/>
              <a:t>. </a:t>
            </a:r>
            <a:br>
              <a:rPr lang="en-US" sz="3400" dirty="0"/>
            </a:br>
            <a:r>
              <a:rPr lang="en-US" sz="2800" i="1" dirty="0"/>
              <a:t>Den </a:t>
            </a:r>
            <a:r>
              <a:rPr lang="en-US" sz="2800" i="1" dirty="0" err="1"/>
              <a:t>Stora</a:t>
            </a:r>
            <a:r>
              <a:rPr lang="en-US" sz="2800" i="1" dirty="0"/>
              <a:t> </a:t>
            </a:r>
            <a:r>
              <a:rPr lang="en-US" sz="2800" i="1" dirty="0" err="1"/>
              <a:t>Fredsresan</a:t>
            </a:r>
            <a:endParaRPr lang="en-US" sz="2800" i="1" dirty="0"/>
          </a:p>
        </p:txBody>
      </p:sp>
      <p:sp>
        <p:nvSpPr>
          <p:cNvPr id="25" name="Content Placeholder 24">
            <a:extLst>
              <a:ext uri="{FF2B5EF4-FFF2-40B4-BE49-F238E27FC236}">
                <a16:creationId xmlns:a16="http://schemas.microsoft.com/office/drawing/2014/main" id="{6AA97690-FC90-47EC-B7BA-6AC15C373572}"/>
              </a:ext>
            </a:extLst>
          </p:cNvPr>
          <p:cNvSpPr>
            <a:spLocks noGrp="1"/>
          </p:cNvSpPr>
          <p:nvPr>
            <p:ph idx="1"/>
          </p:nvPr>
        </p:nvSpPr>
        <p:spPr>
          <a:xfrm>
            <a:off x="4965431" y="2438400"/>
            <a:ext cx="6586489" cy="3785419"/>
          </a:xfrm>
        </p:spPr>
        <p:txBody>
          <a:bodyPr>
            <a:normAutofit/>
          </a:bodyPr>
          <a:lstStyle/>
          <a:p>
            <a:r>
              <a:rPr lang="sv-SE" sz="1300" dirty="0">
                <a:latin typeface="Walbaum Display Light" panose="020B0604020202020204" pitchFamily="18" charset="0"/>
              </a:rPr>
              <a:t>”Jag var aktivisten, som kunde tillåtas vara oartig inför alla TV-kamerorna. Alltså stegar jag fram till talarstolen och rör lätt vid Olof Palmes högra armbåge. Jag glömmer aldrig hans blick. Fylld av undran, irritation och otålighet. Han var inte van att bli avbruten. Medan jag lågt förklarar att </a:t>
            </a:r>
            <a:r>
              <a:rPr lang="sv-SE" sz="1300" i="1" dirty="0">
                <a:latin typeface="Walbaum Display Light" panose="020B0604020202020204" pitchFamily="18" charset="0"/>
              </a:rPr>
              <a:t>Den Stora Fredsresan</a:t>
            </a:r>
            <a:r>
              <a:rPr lang="sv-SE" sz="1300" dirty="0">
                <a:latin typeface="Walbaum Display Light" panose="020B0604020202020204" pitchFamily="18" charset="0"/>
              </a:rPr>
              <a:t> måste få ställa frågorna först ser jag förvåning, gränsande till skräck, i hans ögon.”</a:t>
            </a:r>
          </a:p>
          <a:p>
            <a:r>
              <a:rPr lang="sv-SE" sz="1300" dirty="0">
                <a:latin typeface="Walbaum Display Light" panose="020B0604020202020204" pitchFamily="18" charset="0"/>
              </a:rPr>
              <a:t>Så inleds den personliga berättelsen om </a:t>
            </a:r>
            <a:r>
              <a:rPr lang="sv-SE" sz="1300" i="1" dirty="0">
                <a:latin typeface="Walbaum Display Light" panose="020B0604020202020204" pitchFamily="18" charset="0"/>
              </a:rPr>
              <a:t>Den Stora Fredsresan.</a:t>
            </a:r>
            <a:r>
              <a:rPr lang="sv-SE" sz="1300" dirty="0">
                <a:latin typeface="Walbaum Display Light" panose="020B0604020202020204" pitchFamily="18" charset="0"/>
              </a:rPr>
              <a:t> 1985 – 1986 uppvaktades över hundra regeringar för att bryta kalla krigets dödläge där två supermakter, USA och Sovjet, stod rustade mot varandra. Kärnvapen var det stora hotet. </a:t>
            </a:r>
          </a:p>
          <a:p>
            <a:r>
              <a:rPr lang="sv-SE" sz="1300" dirty="0">
                <a:latin typeface="Walbaum Display Light" panose="020B0604020202020204" pitchFamily="18" charset="0"/>
              </a:rPr>
              <a:t>Inspirationen kom från kvinnliga pionjärer som stred för kvinnlig rösträtt och fred i början av 1900-talet. Rösträtten lyckades man uppnå, trots stort motstånd.</a:t>
            </a:r>
          </a:p>
          <a:p>
            <a:r>
              <a:rPr lang="sv-SE" sz="1300" dirty="0">
                <a:latin typeface="Walbaum Display Light" panose="020B0604020202020204" pitchFamily="18" charset="0"/>
              </a:rPr>
              <a:t>Den Stora Fredsresan och andra fredsdemonstrationer bidrog till att kärnvapenbestyckade medeldistansrobotar drogs tillbaka från Europa. </a:t>
            </a:r>
          </a:p>
          <a:p>
            <a:r>
              <a:rPr lang="sv-SE" sz="1300" dirty="0">
                <a:latin typeface="Walbaum Display Light" panose="020B0604020202020204" pitchFamily="18" charset="0"/>
              </a:rPr>
              <a:t>Idag ökar hoten åter från militarism och kärnvapen, liksom från klimatförändringarna.  Att berätta om fredsresan har därför inte bara historiskt intresse. Det är ett sätt att uppmuntra. Det var omöjligt, men det hände. </a:t>
            </a:r>
          </a:p>
          <a:p>
            <a:r>
              <a:rPr lang="sv-SE" sz="1300" dirty="0"/>
              <a:t>Beställ Elisabeth Gerles nya bok från </a:t>
            </a:r>
            <a:r>
              <a:rPr lang="sv-SE" sz="1300">
                <a:hlinkClick r:id="rId2"/>
              </a:rPr>
              <a:t>themis@telia.com</a:t>
            </a:r>
            <a:endParaRPr lang="en-US" sz="1300"/>
          </a:p>
        </p:txBody>
      </p:sp>
      <p:pic>
        <p:nvPicPr>
          <p:cNvPr id="5" name="Platshållare för innehåll 4" descr="En bild som visar mat&#10;&#10;Automatiskt genererad beskrivning">
            <a:extLst>
              <a:ext uri="{FF2B5EF4-FFF2-40B4-BE49-F238E27FC236}">
                <a16:creationId xmlns:a16="http://schemas.microsoft.com/office/drawing/2014/main" id="{E010DBE7-B8E7-451E-862D-CD1A68D899E2}"/>
              </a:ext>
            </a:extLst>
          </p:cNvPr>
          <p:cNvPicPr>
            <a:picLocks noChangeAspect="1"/>
          </p:cNvPicPr>
          <p:nvPr/>
        </p:nvPicPr>
        <p:blipFill rotWithShape="1">
          <a:blip r:embed="rId3">
            <a:extLst>
              <a:ext uri="{28A0092B-C50C-407E-A947-70E740481C1C}">
                <a14:useLocalDpi xmlns:a14="http://schemas.microsoft.com/office/drawing/2010/main" val="0"/>
              </a:ext>
            </a:extLst>
          </a:blip>
          <a:srcRect t="6518" r="-1" b="10264"/>
          <a:stretch/>
        </p:blipFill>
        <p:spPr>
          <a:xfrm>
            <a:off x="20" y="10"/>
            <a:ext cx="4635571" cy="6857990"/>
          </a:xfrm>
          <a:prstGeom prst="rect">
            <a:avLst/>
          </a:prstGeom>
          <a:effectLst/>
        </p:spPr>
      </p:pic>
      <p:cxnSp>
        <p:nvCxnSpPr>
          <p:cNvPr id="46" name="Straight Connector 4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F60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300142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224</Words>
  <Application>Microsoft Office PowerPoint</Application>
  <PresentationFormat>Bredbild</PresentationFormat>
  <Paragraphs>7</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Arial</vt:lpstr>
      <vt:lpstr>Calibri</vt:lpstr>
      <vt:lpstr>Calibri Light</vt:lpstr>
      <vt:lpstr>Walbaum Display Light</vt:lpstr>
      <vt:lpstr>Office-tema</vt:lpstr>
      <vt:lpstr>Allt är omöjligt. Och vi ger oss inte.  Den Stora Fredsresan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Allt är omöjligt. Och vi ger oss inte.  Den Stora Fredsresan</dc:title>
  <dc:creator>Elisabeth Gerle</dc:creator>
  <cp:lastModifiedBy>Elisabeth Gerle</cp:lastModifiedBy>
  <cp:revision>2</cp:revision>
  <cp:lastPrinted>2020-02-24T16:23:42Z</cp:lastPrinted>
  <dcterms:created xsi:type="dcterms:W3CDTF">2020-02-24T16:22:23Z</dcterms:created>
  <dcterms:modified xsi:type="dcterms:W3CDTF">2020-02-25T14:50:44Z</dcterms:modified>
</cp:coreProperties>
</file>